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60" r:id="rId3"/>
    <p:sldId id="257" r:id="rId4"/>
    <p:sldId id="263" r:id="rId5"/>
    <p:sldId id="264" r:id="rId6"/>
    <p:sldId id="267" r:id="rId7"/>
    <p:sldId id="268" r:id="rId8"/>
    <p:sldId id="271" r:id="rId9"/>
    <p:sldId id="274" r:id="rId10"/>
    <p:sldId id="275" r:id="rId11"/>
    <p:sldId id="286" r:id="rId12"/>
    <p:sldId id="285" r:id="rId13"/>
    <p:sldId id="284" r:id="rId14"/>
    <p:sldId id="276" r:id="rId15"/>
    <p:sldId id="277" r:id="rId16"/>
    <p:sldId id="282" r:id="rId17"/>
    <p:sldId id="278" r:id="rId18"/>
    <p:sldId id="279" r:id="rId19"/>
    <p:sldId id="281" r:id="rId20"/>
    <p:sldId id="280" r:id="rId21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5E945F-5C3E-4D14-9562-5D4738AC38DB}" type="datetimeFigureOut">
              <a:rPr lang="cs-CZ" smtClean="0"/>
              <a:t>18.11.2013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3E3519-8508-4557-A6B0-EA6A2D88C35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998480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65D59-44FD-4016-A8D3-5105AFFBDEF5}" type="datetimeFigureOut">
              <a:rPr lang="cs-CZ" smtClean="0"/>
              <a:t>18.11.2013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CBFBB-9087-467C-8E1F-65E1891BD3E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357665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65D59-44FD-4016-A8D3-5105AFFBDEF5}" type="datetimeFigureOut">
              <a:rPr lang="cs-CZ" smtClean="0"/>
              <a:t>18.11.2013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CBFBB-9087-467C-8E1F-65E1891BD3E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501720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65D59-44FD-4016-A8D3-5105AFFBDEF5}" type="datetimeFigureOut">
              <a:rPr lang="cs-CZ" smtClean="0"/>
              <a:t>18.11.2013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CBFBB-9087-467C-8E1F-65E1891BD3E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656024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65D59-44FD-4016-A8D3-5105AFFBDEF5}" type="datetimeFigureOut">
              <a:rPr lang="cs-CZ" smtClean="0"/>
              <a:t>18.11.2013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CBFBB-9087-467C-8E1F-65E1891BD3E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289328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65D59-44FD-4016-A8D3-5105AFFBDEF5}" type="datetimeFigureOut">
              <a:rPr lang="cs-CZ" smtClean="0"/>
              <a:t>18.11.2013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CBFBB-9087-467C-8E1F-65E1891BD3E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343324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65D59-44FD-4016-A8D3-5105AFFBDEF5}" type="datetimeFigureOut">
              <a:rPr lang="cs-CZ" smtClean="0"/>
              <a:t>18.11.2013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CBFBB-9087-467C-8E1F-65E1891BD3E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155792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65D59-44FD-4016-A8D3-5105AFFBDEF5}" type="datetimeFigureOut">
              <a:rPr lang="cs-CZ" smtClean="0"/>
              <a:t>18.11.2013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CBFBB-9087-467C-8E1F-65E1891BD3E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887680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65D59-44FD-4016-A8D3-5105AFFBDEF5}" type="datetimeFigureOut">
              <a:rPr lang="cs-CZ" smtClean="0"/>
              <a:t>18.11.2013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CBFBB-9087-467C-8E1F-65E1891BD3E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352222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65D59-44FD-4016-A8D3-5105AFFBDEF5}" type="datetimeFigureOut">
              <a:rPr lang="cs-CZ" smtClean="0"/>
              <a:t>18.11.2013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CBFBB-9087-467C-8E1F-65E1891BD3E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598641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65D59-44FD-4016-A8D3-5105AFFBDEF5}" type="datetimeFigureOut">
              <a:rPr lang="cs-CZ" smtClean="0"/>
              <a:t>18.11.2013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CBFBB-9087-467C-8E1F-65E1891BD3E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63118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65D59-44FD-4016-A8D3-5105AFFBDEF5}" type="datetimeFigureOut">
              <a:rPr lang="cs-CZ" smtClean="0"/>
              <a:t>18.11.2013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CBFBB-9087-467C-8E1F-65E1891BD3E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605366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665D59-44FD-4016-A8D3-5105AFFBDEF5}" type="datetimeFigureOut">
              <a:rPr lang="cs-CZ" smtClean="0"/>
              <a:t>18.11.2013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4CBFBB-9087-467C-8E1F-65E1891BD3E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91013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g"/><Relationship Id="rId5" Type="http://schemas.openxmlformats.org/officeDocument/2006/relationships/image" Target="../media/image32.jpeg"/><Relationship Id="rId4" Type="http://schemas.openxmlformats.org/officeDocument/2006/relationships/image" Target="../media/image31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Botanika a ekologie na KDŠLD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126976"/>
          </a:xfrm>
        </p:spPr>
        <p:txBody>
          <a:bodyPr>
            <a:normAutofit lnSpcReduction="10000"/>
          </a:bodyPr>
          <a:lstStyle/>
          <a:p>
            <a:r>
              <a:rPr lang="cs-CZ" dirty="0" smtClean="0"/>
              <a:t>Petr Karlík</a:t>
            </a:r>
          </a:p>
          <a:p>
            <a:r>
              <a:rPr lang="cs-CZ" dirty="0" smtClean="0"/>
              <a:t>Tomáš Černý</a:t>
            </a:r>
          </a:p>
        </p:txBody>
      </p:sp>
    </p:spTree>
    <p:extLst>
      <p:ext uri="{BB962C8B-B14F-4D97-AF65-F5344CB8AC3E}">
        <p14:creationId xmlns:p14="http://schemas.microsoft.com/office/powerpoint/2010/main" val="10672206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32656"/>
            <a:ext cx="3971543" cy="2977445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286" y="332656"/>
            <a:ext cx="3939999" cy="2953797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1824" y="3645024"/>
            <a:ext cx="4194525" cy="3145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56334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Český kras - </a:t>
            </a:r>
            <a:r>
              <a:rPr lang="cs-CZ" dirty="0" err="1" smtClean="0"/>
              <a:t>Voskop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874" y="1345971"/>
            <a:ext cx="9168874" cy="5498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46212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30589"/>
            <a:ext cx="4569649" cy="3427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0"/>
            <a:ext cx="4483709" cy="3362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720"/>
            <a:ext cx="3888629" cy="518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85268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Biodiversita </a:t>
            </a:r>
            <a:r>
              <a:rPr lang="cs-CZ" dirty="0" smtClean="0"/>
              <a:t>nelesní </a:t>
            </a:r>
            <a:r>
              <a:rPr lang="cs-CZ" dirty="0" smtClean="0"/>
              <a:t>vegetace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r>
              <a:rPr lang="cs-CZ" dirty="0" smtClean="0"/>
              <a:t>Dlouhodobá dynamika </a:t>
            </a:r>
            <a:r>
              <a:rPr lang="cs-CZ" dirty="0" smtClean="0"/>
              <a:t>nelesní </a:t>
            </a:r>
            <a:r>
              <a:rPr lang="cs-CZ" dirty="0" smtClean="0"/>
              <a:t>vegetace </a:t>
            </a:r>
            <a:r>
              <a:rPr lang="cs-CZ" dirty="0" smtClean="0"/>
              <a:t>(trvalé plochy od r. </a:t>
            </a:r>
            <a:r>
              <a:rPr lang="cs-CZ" dirty="0" smtClean="0"/>
              <a:t>2004) </a:t>
            </a:r>
            <a:r>
              <a:rPr lang="cs-CZ" dirty="0" smtClean="0">
                <a:sym typeface="Symbol"/>
              </a:rPr>
              <a:t> Český kras, </a:t>
            </a:r>
            <a:r>
              <a:rPr lang="cs-CZ" dirty="0" smtClean="0">
                <a:sym typeface="Symbol"/>
              </a:rPr>
              <a:t>Křivoklátsko, Podbrdsko</a:t>
            </a:r>
            <a:endParaRPr lang="cs-CZ" dirty="0" smtClean="0"/>
          </a:p>
          <a:p>
            <a:r>
              <a:rPr lang="cs-CZ" dirty="0" smtClean="0"/>
              <a:t>Vliv obhospodařování na kvalitu porostů</a:t>
            </a:r>
            <a:endParaRPr lang="cs-CZ" dirty="0" smtClean="0"/>
          </a:p>
          <a:p>
            <a:endParaRPr lang="cs-CZ" dirty="0" smtClean="0"/>
          </a:p>
          <a:p>
            <a:r>
              <a:rPr lang="cs-CZ" dirty="0" smtClean="0"/>
              <a:t>Výstupy např.:</a:t>
            </a:r>
            <a:endParaRPr lang="cs-CZ" dirty="0" smtClean="0">
              <a:solidFill>
                <a:srgbClr val="FF0000"/>
              </a:solidFill>
            </a:endParaRPr>
          </a:p>
          <a:p>
            <a:endParaRPr lang="cs-CZ" dirty="0" smtClean="0"/>
          </a:p>
          <a:p>
            <a:r>
              <a:rPr lang="en-US" u="sng" dirty="0" err="1"/>
              <a:t>Karlík</a:t>
            </a:r>
            <a:r>
              <a:rPr lang="en-US" u="sng" dirty="0"/>
              <a:t> P.</a:t>
            </a:r>
            <a:r>
              <a:rPr lang="en-US" dirty="0"/>
              <a:t> et </a:t>
            </a:r>
            <a:r>
              <a:rPr lang="en-US" dirty="0" err="1"/>
              <a:t>Poschlod</a:t>
            </a:r>
            <a:r>
              <a:rPr lang="en-US" dirty="0"/>
              <a:t> P. (2009): History or abiotic filter: which is more important in determining the species composition of calcareous grasslands? – </a:t>
            </a:r>
            <a:r>
              <a:rPr lang="en-US" dirty="0" err="1"/>
              <a:t>Preslia</a:t>
            </a:r>
            <a:r>
              <a:rPr lang="en-US" dirty="0"/>
              <a:t> 81: 321–340.</a:t>
            </a:r>
            <a:endParaRPr lang="cs-CZ" dirty="0"/>
          </a:p>
          <a:p>
            <a:r>
              <a:rPr lang="cs-CZ" dirty="0" smtClean="0"/>
              <a:t>Hlaváček </a:t>
            </a:r>
            <a:r>
              <a:rPr lang="cs-CZ" dirty="0"/>
              <a:t>R., </a:t>
            </a:r>
            <a:r>
              <a:rPr lang="cs-CZ" u="sng" dirty="0"/>
              <a:t>Karlík P.</a:t>
            </a:r>
            <a:r>
              <a:rPr lang="cs-CZ" dirty="0"/>
              <a:t> (2010): Příspěvek k poznání flóry a vegetace PP Na horách a poznámky k teplomilné květeně Podbrdska. – Bohemia </a:t>
            </a:r>
            <a:r>
              <a:rPr lang="cs-CZ" dirty="0" err="1"/>
              <a:t>centralis</a:t>
            </a:r>
            <a:r>
              <a:rPr lang="cs-CZ" dirty="0"/>
              <a:t>, Praha, 30: 193–250.</a:t>
            </a:r>
          </a:p>
          <a:p>
            <a:r>
              <a:rPr lang="cs-CZ" dirty="0">
                <a:sym typeface="Symbol"/>
              </a:rPr>
              <a:t>Petřík P., </a:t>
            </a:r>
            <a:r>
              <a:rPr lang="cs-CZ" u="sng" dirty="0">
                <a:sym typeface="Symbol"/>
              </a:rPr>
              <a:t>Černý T.</a:t>
            </a:r>
            <a:r>
              <a:rPr lang="cs-CZ" dirty="0">
                <a:sym typeface="Symbol"/>
              </a:rPr>
              <a:t> &amp; </a:t>
            </a:r>
            <a:r>
              <a:rPr lang="cs-CZ" dirty="0" err="1">
                <a:sym typeface="Symbol"/>
              </a:rPr>
              <a:t>Boublík</a:t>
            </a:r>
            <a:r>
              <a:rPr lang="cs-CZ" dirty="0">
                <a:sym typeface="Symbol"/>
              </a:rPr>
              <a:t> K. (2011): </a:t>
            </a:r>
            <a:r>
              <a:rPr lang="cs-CZ" dirty="0" err="1">
                <a:sym typeface="Symbol"/>
              </a:rPr>
              <a:t>Impact</a:t>
            </a:r>
            <a:r>
              <a:rPr lang="cs-CZ" dirty="0">
                <a:sym typeface="Symbol"/>
              </a:rPr>
              <a:t> </a:t>
            </a:r>
            <a:r>
              <a:rPr lang="cs-CZ" dirty="0" err="1">
                <a:sym typeface="Symbol"/>
              </a:rPr>
              <a:t>of</a:t>
            </a:r>
            <a:r>
              <a:rPr lang="cs-CZ" dirty="0">
                <a:sym typeface="Symbol"/>
              </a:rPr>
              <a:t> </a:t>
            </a:r>
            <a:r>
              <a:rPr lang="cs-CZ" dirty="0" err="1">
                <a:sym typeface="Symbol"/>
              </a:rPr>
              <a:t>hoofed</a:t>
            </a:r>
            <a:r>
              <a:rPr lang="cs-CZ" dirty="0">
                <a:sym typeface="Symbol"/>
              </a:rPr>
              <a:t> game and </a:t>
            </a:r>
            <a:r>
              <a:rPr lang="cs-CZ" dirty="0" err="1">
                <a:sym typeface="Symbol"/>
              </a:rPr>
              <a:t>weather</a:t>
            </a:r>
            <a:r>
              <a:rPr lang="cs-CZ" dirty="0">
                <a:sym typeface="Symbol"/>
              </a:rPr>
              <a:t> on </a:t>
            </a:r>
            <a:r>
              <a:rPr lang="cs-CZ" dirty="0" err="1">
                <a:sym typeface="Symbol"/>
              </a:rPr>
              <a:t>the</a:t>
            </a:r>
            <a:r>
              <a:rPr lang="cs-CZ" dirty="0">
                <a:sym typeface="Symbol"/>
              </a:rPr>
              <a:t> </a:t>
            </a:r>
            <a:r>
              <a:rPr lang="cs-CZ" dirty="0" err="1">
                <a:sym typeface="Symbol"/>
              </a:rPr>
              <a:t>vegetation</a:t>
            </a:r>
            <a:r>
              <a:rPr lang="cs-CZ" dirty="0">
                <a:sym typeface="Symbol"/>
              </a:rPr>
              <a:t> </a:t>
            </a:r>
            <a:r>
              <a:rPr lang="cs-CZ" dirty="0" err="1">
                <a:sym typeface="Symbol"/>
              </a:rPr>
              <a:t>of</a:t>
            </a:r>
            <a:r>
              <a:rPr lang="cs-CZ" dirty="0">
                <a:sym typeface="Symbol"/>
              </a:rPr>
              <a:t> </a:t>
            </a:r>
            <a:r>
              <a:rPr lang="cs-CZ" dirty="0" err="1">
                <a:sym typeface="Symbol"/>
              </a:rPr>
              <a:t>endangered</a:t>
            </a:r>
            <a:r>
              <a:rPr lang="cs-CZ" dirty="0">
                <a:sym typeface="Symbol"/>
              </a:rPr>
              <a:t> dry </a:t>
            </a:r>
            <a:r>
              <a:rPr lang="cs-CZ" dirty="0" err="1">
                <a:sym typeface="Symbol"/>
              </a:rPr>
              <a:t>grasslands</a:t>
            </a:r>
            <a:r>
              <a:rPr lang="cs-CZ" dirty="0">
                <a:sym typeface="Symbol"/>
              </a:rPr>
              <a:t> in </a:t>
            </a:r>
            <a:r>
              <a:rPr lang="cs-CZ" dirty="0" err="1">
                <a:sym typeface="Symbol"/>
              </a:rPr>
              <a:t>the</a:t>
            </a:r>
            <a:r>
              <a:rPr lang="cs-CZ" dirty="0">
                <a:sym typeface="Symbol"/>
              </a:rPr>
              <a:t> Křivoklátsko </a:t>
            </a:r>
            <a:r>
              <a:rPr lang="cs-CZ" dirty="0" err="1">
                <a:sym typeface="Symbol"/>
              </a:rPr>
              <a:t>Biosphere</a:t>
            </a:r>
            <a:r>
              <a:rPr lang="cs-CZ" dirty="0">
                <a:sym typeface="Symbol"/>
              </a:rPr>
              <a:t> </a:t>
            </a:r>
            <a:r>
              <a:rPr lang="cs-CZ" dirty="0" err="1">
                <a:sym typeface="Symbol"/>
              </a:rPr>
              <a:t>Reserve</a:t>
            </a:r>
            <a:r>
              <a:rPr lang="cs-CZ" dirty="0">
                <a:sym typeface="Symbol"/>
              </a:rPr>
              <a:t> (Czech Republic).  </a:t>
            </a:r>
            <a:r>
              <a:rPr lang="cs-CZ" dirty="0" err="1">
                <a:sym typeface="Symbol"/>
              </a:rPr>
              <a:t>Tuexenia</a:t>
            </a:r>
            <a:r>
              <a:rPr lang="cs-CZ" dirty="0">
                <a:sym typeface="Symbol"/>
              </a:rPr>
              <a:t> 31: 283299.</a:t>
            </a:r>
            <a:endParaRPr lang="cs-CZ" dirty="0"/>
          </a:p>
          <a:p>
            <a:endParaRPr lang="cs-CZ" dirty="0"/>
          </a:p>
          <a:p>
            <a:endParaRPr lang="cs-CZ" dirty="0" smtClean="0"/>
          </a:p>
          <a:p>
            <a:r>
              <a:rPr lang="cs-CZ" dirty="0" smtClean="0"/>
              <a:t>Spolupráce: </a:t>
            </a:r>
            <a:r>
              <a:rPr lang="cs-CZ" dirty="0" smtClean="0"/>
              <a:t>Botanický </a:t>
            </a:r>
            <a:r>
              <a:rPr lang="cs-CZ" dirty="0" smtClean="0"/>
              <a:t>ústav AV ČR (Petr Petřík)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959422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020293" y="116632"/>
            <a:ext cx="4762872" cy="562074"/>
          </a:xfrm>
        </p:spPr>
        <p:txBody>
          <a:bodyPr>
            <a:normAutofit/>
          </a:bodyPr>
          <a:lstStyle/>
          <a:p>
            <a:pPr algn="l"/>
            <a:r>
              <a:rPr lang="cs-CZ" sz="1800" dirty="0" smtClean="0"/>
              <a:t>Ohrožené suchomilné trávníky na Křivoklátsku</a:t>
            </a:r>
            <a:endParaRPr lang="cs-CZ" sz="18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1136" y="764704"/>
            <a:ext cx="4282807" cy="3212976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3717032"/>
            <a:ext cx="3065801" cy="3065801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3285366"/>
            <a:ext cx="4455126" cy="334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469" y="548680"/>
            <a:ext cx="3744415" cy="2489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56334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080120"/>
          </a:xfrm>
        </p:spPr>
        <p:txBody>
          <a:bodyPr>
            <a:noAutofit/>
          </a:bodyPr>
          <a:lstStyle/>
          <a:p>
            <a:r>
              <a:rPr lang="cs-CZ" sz="4000" dirty="0" err="1" smtClean="0"/>
              <a:t>Temperátní</a:t>
            </a:r>
            <a:r>
              <a:rPr lang="cs-CZ" sz="4000" dirty="0" smtClean="0"/>
              <a:t> opadavé a smíšené lesy Korejského poloostrova</a:t>
            </a:r>
            <a:endParaRPr lang="cs-CZ" sz="4000" dirty="0"/>
          </a:p>
        </p:txBody>
      </p:sp>
      <p:sp>
        <p:nvSpPr>
          <p:cNvPr id="4" name="TextovéPole 3"/>
          <p:cNvSpPr txBox="1"/>
          <p:nvPr/>
        </p:nvSpPr>
        <p:spPr>
          <a:xfrm>
            <a:off x="755576" y="1700808"/>
            <a:ext cx="7776864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cs-CZ" dirty="0" smtClean="0"/>
              <a:t>Struktura a dynamika lesních společenstev, diverzita a funkční znaky rostlin, závislost na klimatických parametrech, historie disturbancí (dendrochronologie), klasifikace vegetace; výzkum běží od r. 2005.</a:t>
            </a:r>
          </a:p>
          <a:p>
            <a:endParaRPr lang="cs-CZ" dirty="0"/>
          </a:p>
          <a:p>
            <a:r>
              <a:rPr lang="cs-CZ" dirty="0" smtClean="0"/>
              <a:t>Výstupy např.: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sz="1600" u="sng" dirty="0" smtClean="0"/>
              <a:t>Černý T.</a:t>
            </a:r>
            <a:r>
              <a:rPr lang="cs-CZ" sz="1600" dirty="0" smtClean="0"/>
              <a:t> et al. (2012): </a:t>
            </a:r>
            <a:r>
              <a:rPr lang="cs-CZ" sz="1600" dirty="0" err="1" smtClean="0"/>
              <a:t>Environmental</a:t>
            </a:r>
            <a:r>
              <a:rPr lang="cs-CZ" sz="1600" dirty="0" smtClean="0"/>
              <a:t> </a:t>
            </a:r>
            <a:r>
              <a:rPr lang="cs-CZ" sz="1600" dirty="0" err="1" smtClean="0"/>
              <a:t>correlates</a:t>
            </a:r>
            <a:r>
              <a:rPr lang="cs-CZ" sz="1600" dirty="0" smtClean="0"/>
              <a:t> </a:t>
            </a:r>
            <a:r>
              <a:rPr lang="cs-CZ" sz="1600" dirty="0" err="1" smtClean="0"/>
              <a:t>of</a:t>
            </a:r>
            <a:r>
              <a:rPr lang="cs-CZ" sz="1600" dirty="0" smtClean="0"/>
              <a:t> plant diversity in </a:t>
            </a:r>
            <a:r>
              <a:rPr lang="cs-CZ" sz="1600" dirty="0" err="1" smtClean="0"/>
              <a:t>Korean</a:t>
            </a:r>
            <a:r>
              <a:rPr lang="cs-CZ" sz="1600" dirty="0" smtClean="0"/>
              <a:t> </a:t>
            </a:r>
            <a:r>
              <a:rPr lang="cs-CZ" sz="1600" dirty="0" err="1" smtClean="0"/>
              <a:t>temperate</a:t>
            </a:r>
            <a:r>
              <a:rPr lang="cs-CZ" sz="1600" dirty="0" smtClean="0"/>
              <a:t> </a:t>
            </a:r>
            <a:r>
              <a:rPr lang="cs-CZ" sz="1600" dirty="0" err="1" smtClean="0"/>
              <a:t>forests</a:t>
            </a:r>
            <a:r>
              <a:rPr lang="cs-CZ" sz="1600" dirty="0" smtClean="0"/>
              <a:t>. </a:t>
            </a:r>
            <a:r>
              <a:rPr lang="cs-CZ" sz="1600" dirty="0" smtClean="0">
                <a:sym typeface="Symbol"/>
              </a:rPr>
              <a:t> Acta </a:t>
            </a:r>
            <a:r>
              <a:rPr lang="cs-CZ" sz="1600" dirty="0" err="1" smtClean="0">
                <a:sym typeface="Symbol"/>
              </a:rPr>
              <a:t>Oecologica</a:t>
            </a:r>
            <a:r>
              <a:rPr lang="cs-CZ" sz="1600" dirty="0" smtClean="0">
                <a:sym typeface="Symbol"/>
              </a:rPr>
              <a:t> 47: 3745.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sz="1600" dirty="0" smtClean="0"/>
              <a:t>Doležal J., Altman J., Kopecký M., </a:t>
            </a:r>
            <a:r>
              <a:rPr lang="cs-CZ" sz="1600" u="sng" dirty="0" smtClean="0"/>
              <a:t>Černý T.</a:t>
            </a:r>
            <a:r>
              <a:rPr lang="cs-CZ" sz="1600" dirty="0" smtClean="0"/>
              <a:t> et al. (2012): Plant diversity </a:t>
            </a:r>
            <a:r>
              <a:rPr lang="cs-CZ" sz="1600" dirty="0" err="1" smtClean="0"/>
              <a:t>changes</a:t>
            </a:r>
            <a:r>
              <a:rPr lang="cs-CZ" sz="1600" dirty="0" smtClean="0"/>
              <a:t> </a:t>
            </a:r>
            <a:r>
              <a:rPr lang="cs-CZ" sz="1600" dirty="0" err="1" smtClean="0"/>
              <a:t>during</a:t>
            </a:r>
            <a:r>
              <a:rPr lang="cs-CZ" sz="1600" dirty="0" smtClean="0"/>
              <a:t> </a:t>
            </a:r>
            <a:r>
              <a:rPr lang="cs-CZ" sz="1600" dirty="0" err="1" smtClean="0"/>
              <a:t>the</a:t>
            </a:r>
            <a:r>
              <a:rPr lang="cs-CZ" sz="1600" dirty="0" smtClean="0"/>
              <a:t> </a:t>
            </a:r>
            <a:r>
              <a:rPr lang="cs-CZ" sz="1600" dirty="0" err="1" smtClean="0"/>
              <a:t>postglacial</a:t>
            </a:r>
            <a:r>
              <a:rPr lang="cs-CZ" sz="1600" dirty="0" smtClean="0"/>
              <a:t> in East </a:t>
            </a:r>
            <a:r>
              <a:rPr lang="cs-CZ" sz="1600" dirty="0" err="1" smtClean="0"/>
              <a:t>Asia</a:t>
            </a:r>
            <a:r>
              <a:rPr lang="cs-CZ" sz="1600" dirty="0" smtClean="0"/>
              <a:t>: </a:t>
            </a:r>
            <a:r>
              <a:rPr lang="cs-CZ" sz="1600" dirty="0" err="1" smtClean="0"/>
              <a:t>Insights</a:t>
            </a:r>
            <a:r>
              <a:rPr lang="cs-CZ" sz="1600" dirty="0" smtClean="0"/>
              <a:t> </a:t>
            </a:r>
            <a:r>
              <a:rPr lang="cs-CZ" sz="1600" dirty="0" err="1" smtClean="0"/>
              <a:t>from</a:t>
            </a:r>
            <a:r>
              <a:rPr lang="cs-CZ" sz="1600" dirty="0" smtClean="0"/>
              <a:t> </a:t>
            </a:r>
            <a:r>
              <a:rPr lang="cs-CZ" sz="1600" dirty="0" err="1" smtClean="0"/>
              <a:t>forest</a:t>
            </a:r>
            <a:r>
              <a:rPr lang="cs-CZ" sz="1600" dirty="0" smtClean="0"/>
              <a:t> refugia on </a:t>
            </a:r>
            <a:r>
              <a:rPr lang="cs-CZ" sz="1600" dirty="0" err="1" smtClean="0"/>
              <a:t>Halla</a:t>
            </a:r>
            <a:r>
              <a:rPr lang="cs-CZ" sz="1600" dirty="0" smtClean="0"/>
              <a:t> </a:t>
            </a:r>
            <a:r>
              <a:rPr lang="cs-CZ" sz="1600" dirty="0" err="1" smtClean="0"/>
              <a:t>Volcano</a:t>
            </a:r>
            <a:r>
              <a:rPr lang="cs-CZ" sz="1600" dirty="0" smtClean="0"/>
              <a:t>, </a:t>
            </a:r>
            <a:r>
              <a:rPr lang="cs-CZ" sz="1600" dirty="0" err="1" smtClean="0"/>
              <a:t>Jeju</a:t>
            </a:r>
            <a:r>
              <a:rPr lang="cs-CZ" sz="1600" dirty="0" smtClean="0"/>
              <a:t> Island. </a:t>
            </a:r>
            <a:r>
              <a:rPr lang="cs-CZ" sz="1600" dirty="0" smtClean="0">
                <a:sym typeface="Symbol"/>
              </a:rPr>
              <a:t> </a:t>
            </a:r>
            <a:r>
              <a:rPr lang="cs-CZ" sz="1600" dirty="0" err="1" smtClean="0">
                <a:sym typeface="Symbol"/>
              </a:rPr>
              <a:t>PLoS</a:t>
            </a:r>
            <a:r>
              <a:rPr lang="cs-CZ" sz="1600" dirty="0" smtClean="0">
                <a:sym typeface="Symbol"/>
              </a:rPr>
              <a:t> ONE 7(3): e33065.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sz="1600" dirty="0" smtClean="0">
                <a:sym typeface="Symbol"/>
              </a:rPr>
              <a:t>Altman J., Doležal J., </a:t>
            </a:r>
            <a:r>
              <a:rPr lang="cs-CZ" sz="1600" u="sng" dirty="0" smtClean="0">
                <a:sym typeface="Symbol"/>
              </a:rPr>
              <a:t>Černý T.</a:t>
            </a:r>
            <a:r>
              <a:rPr lang="cs-CZ" sz="1600" dirty="0" smtClean="0">
                <a:sym typeface="Symbol"/>
              </a:rPr>
              <a:t>, Song J.S. (2013): </a:t>
            </a:r>
            <a:r>
              <a:rPr lang="cs-CZ" sz="1600" dirty="0" err="1" smtClean="0">
                <a:sym typeface="Symbol"/>
              </a:rPr>
              <a:t>Forest</a:t>
            </a:r>
            <a:r>
              <a:rPr lang="cs-CZ" sz="1600" dirty="0" smtClean="0">
                <a:sym typeface="Symbol"/>
              </a:rPr>
              <a:t> response to </a:t>
            </a:r>
            <a:r>
              <a:rPr lang="cs-CZ" sz="1600" dirty="0" err="1" smtClean="0">
                <a:sym typeface="Symbol"/>
              </a:rPr>
              <a:t>increasing</a:t>
            </a:r>
            <a:r>
              <a:rPr lang="cs-CZ" sz="1600" dirty="0" smtClean="0">
                <a:sym typeface="Symbol"/>
              </a:rPr>
              <a:t> </a:t>
            </a:r>
            <a:r>
              <a:rPr lang="cs-CZ" sz="1600" dirty="0" err="1" smtClean="0">
                <a:sym typeface="Symbol"/>
              </a:rPr>
              <a:t>typhoon</a:t>
            </a:r>
            <a:r>
              <a:rPr lang="cs-CZ" sz="1600" dirty="0" smtClean="0">
                <a:sym typeface="Symbol"/>
              </a:rPr>
              <a:t> </a:t>
            </a:r>
            <a:r>
              <a:rPr lang="cs-CZ" sz="1600" dirty="0" err="1" smtClean="0">
                <a:sym typeface="Symbol"/>
              </a:rPr>
              <a:t>activity</a:t>
            </a:r>
            <a:r>
              <a:rPr lang="cs-CZ" sz="1600" dirty="0" smtClean="0">
                <a:sym typeface="Symbol"/>
              </a:rPr>
              <a:t> on </a:t>
            </a:r>
            <a:r>
              <a:rPr lang="cs-CZ" sz="1600" dirty="0" err="1" smtClean="0">
                <a:sym typeface="Symbol"/>
              </a:rPr>
              <a:t>the</a:t>
            </a:r>
            <a:r>
              <a:rPr lang="cs-CZ" sz="1600" dirty="0" smtClean="0">
                <a:sym typeface="Symbol"/>
              </a:rPr>
              <a:t> </a:t>
            </a:r>
            <a:r>
              <a:rPr lang="cs-CZ" sz="1600" dirty="0" err="1" smtClean="0">
                <a:sym typeface="Symbol"/>
              </a:rPr>
              <a:t>Korean</a:t>
            </a:r>
            <a:r>
              <a:rPr lang="cs-CZ" sz="1600" dirty="0" smtClean="0">
                <a:sym typeface="Symbol"/>
              </a:rPr>
              <a:t> </a:t>
            </a:r>
            <a:r>
              <a:rPr lang="cs-CZ" sz="1600" dirty="0" err="1" smtClean="0">
                <a:sym typeface="Symbol"/>
              </a:rPr>
              <a:t>peninsula</a:t>
            </a:r>
            <a:r>
              <a:rPr lang="cs-CZ" sz="1600" dirty="0" smtClean="0">
                <a:sym typeface="Symbol"/>
              </a:rPr>
              <a:t>: evidence </a:t>
            </a:r>
            <a:r>
              <a:rPr lang="cs-CZ" sz="1600" dirty="0" err="1" smtClean="0">
                <a:sym typeface="Symbol"/>
              </a:rPr>
              <a:t>from</a:t>
            </a:r>
            <a:r>
              <a:rPr lang="cs-CZ" sz="1600" dirty="0" smtClean="0">
                <a:sym typeface="Symbol"/>
              </a:rPr>
              <a:t> </a:t>
            </a:r>
            <a:r>
              <a:rPr lang="cs-CZ" sz="1600" dirty="0" err="1" smtClean="0">
                <a:sym typeface="Symbol"/>
              </a:rPr>
              <a:t>oak</a:t>
            </a:r>
            <a:r>
              <a:rPr lang="cs-CZ" sz="1600" dirty="0" smtClean="0">
                <a:sym typeface="Symbol"/>
              </a:rPr>
              <a:t> </a:t>
            </a:r>
            <a:r>
              <a:rPr lang="cs-CZ" sz="1600" dirty="0" err="1" smtClean="0">
                <a:sym typeface="Symbol"/>
              </a:rPr>
              <a:t>tree-rings</a:t>
            </a:r>
            <a:r>
              <a:rPr lang="cs-CZ" sz="1600" dirty="0" smtClean="0">
                <a:sym typeface="Symbol"/>
              </a:rPr>
              <a:t>.  </a:t>
            </a:r>
            <a:r>
              <a:rPr lang="cs-CZ" sz="1600" dirty="0" err="1" smtClean="0">
                <a:sym typeface="Symbol"/>
              </a:rPr>
              <a:t>Global</a:t>
            </a:r>
            <a:r>
              <a:rPr lang="cs-CZ" sz="1600" dirty="0" smtClean="0">
                <a:sym typeface="Symbol"/>
              </a:rPr>
              <a:t> </a:t>
            </a:r>
            <a:r>
              <a:rPr lang="cs-CZ" sz="1600" dirty="0" err="1" smtClean="0">
                <a:sym typeface="Symbol"/>
              </a:rPr>
              <a:t>Change</a:t>
            </a:r>
            <a:r>
              <a:rPr lang="cs-CZ" sz="1600" dirty="0" smtClean="0">
                <a:sym typeface="Symbol"/>
              </a:rPr>
              <a:t> Biology  19: 498504.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sz="1600" u="sng" dirty="0" smtClean="0">
                <a:sym typeface="Symbol"/>
              </a:rPr>
              <a:t>Černý T.</a:t>
            </a:r>
            <a:r>
              <a:rPr lang="cs-CZ" sz="1600" dirty="0" smtClean="0">
                <a:sym typeface="Symbol"/>
              </a:rPr>
              <a:t> et al.: </a:t>
            </a:r>
            <a:r>
              <a:rPr lang="cs-CZ" sz="1600" dirty="0" err="1" smtClean="0">
                <a:sym typeface="Symbol"/>
              </a:rPr>
              <a:t>Classification</a:t>
            </a:r>
            <a:r>
              <a:rPr lang="cs-CZ" sz="1600" dirty="0" smtClean="0">
                <a:sym typeface="Symbol"/>
              </a:rPr>
              <a:t> </a:t>
            </a:r>
            <a:r>
              <a:rPr lang="cs-CZ" sz="1600" dirty="0" err="1" smtClean="0">
                <a:sym typeface="Symbol"/>
              </a:rPr>
              <a:t>of</a:t>
            </a:r>
            <a:r>
              <a:rPr lang="cs-CZ" sz="1600" dirty="0" smtClean="0">
                <a:sym typeface="Symbol"/>
              </a:rPr>
              <a:t> </a:t>
            </a:r>
            <a:r>
              <a:rPr lang="cs-CZ" sz="1600" dirty="0" err="1" smtClean="0">
                <a:sym typeface="Symbol"/>
              </a:rPr>
              <a:t>Korean</a:t>
            </a:r>
            <a:r>
              <a:rPr lang="cs-CZ" sz="1600" dirty="0" smtClean="0">
                <a:sym typeface="Symbol"/>
              </a:rPr>
              <a:t> </a:t>
            </a:r>
            <a:r>
              <a:rPr lang="cs-CZ" sz="1600" dirty="0" err="1" smtClean="0">
                <a:sym typeface="Symbol"/>
              </a:rPr>
              <a:t>zonal</a:t>
            </a:r>
            <a:r>
              <a:rPr lang="cs-CZ" sz="1600" dirty="0" smtClean="0">
                <a:sym typeface="Symbol"/>
              </a:rPr>
              <a:t> </a:t>
            </a:r>
            <a:r>
              <a:rPr lang="cs-CZ" sz="1600" dirty="0" err="1" smtClean="0">
                <a:sym typeface="Symbol"/>
              </a:rPr>
              <a:t>forests</a:t>
            </a:r>
            <a:r>
              <a:rPr lang="cs-CZ" sz="1600" dirty="0" smtClean="0">
                <a:sym typeface="Symbol"/>
              </a:rPr>
              <a:t>: </a:t>
            </a:r>
            <a:r>
              <a:rPr lang="cs-CZ" sz="1600" dirty="0" err="1" smtClean="0">
                <a:sym typeface="Symbol"/>
              </a:rPr>
              <a:t>pattern</a:t>
            </a:r>
            <a:r>
              <a:rPr lang="cs-CZ" sz="1600" dirty="0" smtClean="0">
                <a:sym typeface="Symbol"/>
              </a:rPr>
              <a:t> </a:t>
            </a:r>
            <a:r>
              <a:rPr lang="cs-CZ" sz="1600" dirty="0" err="1" smtClean="0">
                <a:sym typeface="Symbol"/>
              </a:rPr>
              <a:t>along</a:t>
            </a:r>
            <a:r>
              <a:rPr lang="cs-CZ" sz="1600" dirty="0" smtClean="0">
                <a:sym typeface="Symbol"/>
              </a:rPr>
              <a:t> </a:t>
            </a:r>
            <a:r>
              <a:rPr lang="cs-CZ" sz="1600" dirty="0" err="1" smtClean="0">
                <a:sym typeface="Symbol"/>
              </a:rPr>
              <a:t>geographic</a:t>
            </a:r>
            <a:r>
              <a:rPr lang="cs-CZ" sz="1600" dirty="0" smtClean="0">
                <a:sym typeface="Symbol"/>
              </a:rPr>
              <a:t> and </a:t>
            </a:r>
            <a:r>
              <a:rPr lang="cs-CZ" sz="1600" dirty="0" err="1" smtClean="0">
                <a:sym typeface="Symbol"/>
              </a:rPr>
              <a:t>environmental</a:t>
            </a:r>
            <a:r>
              <a:rPr lang="cs-CZ" sz="1600" dirty="0" smtClean="0">
                <a:sym typeface="Symbol"/>
              </a:rPr>
              <a:t> </a:t>
            </a:r>
            <a:r>
              <a:rPr lang="cs-CZ" sz="1600" dirty="0" err="1" smtClean="0">
                <a:sym typeface="Symbol"/>
              </a:rPr>
              <a:t>gradients</a:t>
            </a:r>
            <a:r>
              <a:rPr lang="cs-CZ" sz="1600" dirty="0" smtClean="0">
                <a:sym typeface="Symbol"/>
              </a:rPr>
              <a:t>.  </a:t>
            </a:r>
            <a:r>
              <a:rPr lang="cs-CZ" sz="1600" dirty="0" err="1" smtClean="0">
                <a:sym typeface="Symbol"/>
              </a:rPr>
              <a:t>Applied</a:t>
            </a:r>
            <a:r>
              <a:rPr lang="cs-CZ" sz="1600" dirty="0" smtClean="0">
                <a:sym typeface="Symbol"/>
              </a:rPr>
              <a:t> </a:t>
            </a:r>
            <a:r>
              <a:rPr lang="cs-CZ" sz="1600" dirty="0" err="1" smtClean="0">
                <a:sym typeface="Symbol"/>
              </a:rPr>
              <a:t>Vegetation</a:t>
            </a:r>
            <a:r>
              <a:rPr lang="cs-CZ" sz="1600" dirty="0" smtClean="0">
                <a:sym typeface="Symbol"/>
              </a:rPr>
              <a:t> Science (</a:t>
            </a:r>
            <a:r>
              <a:rPr lang="cs-CZ" sz="1600" dirty="0" err="1" smtClean="0">
                <a:sym typeface="Symbol"/>
              </a:rPr>
              <a:t>submitted</a:t>
            </a:r>
            <a:r>
              <a:rPr lang="cs-CZ" sz="1600" dirty="0" smtClean="0">
                <a:sym typeface="Symbol"/>
              </a:rPr>
              <a:t>).</a:t>
            </a:r>
            <a:endParaRPr lang="cs-CZ" sz="1600" dirty="0" smtClean="0"/>
          </a:p>
          <a:p>
            <a:endParaRPr lang="cs-CZ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cs-CZ" dirty="0" smtClean="0"/>
              <a:t>Spolupráce: Botanický ústav AV ČR (Jiří Doležal a kol.), Botanický ústav SAV (Milan </a:t>
            </a:r>
            <a:r>
              <a:rPr lang="cs-CZ" dirty="0" err="1" smtClean="0"/>
              <a:t>Valachovič</a:t>
            </a:r>
            <a:r>
              <a:rPr lang="cs-CZ" dirty="0" smtClean="0"/>
              <a:t>), </a:t>
            </a:r>
            <a:r>
              <a:rPr lang="cs-CZ" dirty="0" err="1" smtClean="0"/>
              <a:t>Andong</a:t>
            </a:r>
            <a:r>
              <a:rPr lang="cs-CZ" dirty="0" smtClean="0"/>
              <a:t> </a:t>
            </a:r>
            <a:r>
              <a:rPr lang="cs-CZ" dirty="0" err="1" smtClean="0"/>
              <a:t>National</a:t>
            </a:r>
            <a:r>
              <a:rPr lang="cs-CZ" dirty="0" smtClean="0"/>
              <a:t> University (</a:t>
            </a:r>
            <a:r>
              <a:rPr lang="cs-CZ" dirty="0" err="1" smtClean="0"/>
              <a:t>Jong</a:t>
            </a:r>
            <a:r>
              <a:rPr lang="cs-CZ" dirty="0" smtClean="0"/>
              <a:t>-Suk Song)</a:t>
            </a:r>
          </a:p>
        </p:txBody>
      </p:sp>
    </p:spTree>
    <p:extLst>
      <p:ext uri="{BB962C8B-B14F-4D97-AF65-F5344CB8AC3E}">
        <p14:creationId xmlns:p14="http://schemas.microsoft.com/office/powerpoint/2010/main" val="33956334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400" dirty="0" smtClean="0"/>
              <a:t>Zaměření na přírodní/přirozené lesy a lesy vzniklé spontánní sukcesí</a:t>
            </a:r>
            <a:endParaRPr lang="cs-CZ" sz="24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415883"/>
            <a:ext cx="6397134" cy="4795401"/>
          </a:xfrm>
          <a:prstGeom prst="rect">
            <a:avLst/>
          </a:prstGeom>
          <a:effectLst>
            <a:outerShdw blurRad="127000" dist="38100" dir="5400000" sx="102000" sy="102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077187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980728"/>
            <a:ext cx="6912768" cy="3404042"/>
          </a:xfrm>
          <a:prstGeom prst="rect">
            <a:avLst/>
          </a:prstGeom>
          <a:effectLst>
            <a:outerShdw blurRad="50800" dist="38100" dir="8100000" sx="101000" sy="101000" algn="tr" rotWithShape="0">
              <a:prstClr val="black">
                <a:alpha val="40000"/>
              </a:prstClr>
            </a:outerShdw>
          </a:effectLst>
        </p:spPr>
      </p:pic>
      <p:sp>
        <p:nvSpPr>
          <p:cNvPr id="6" name="TextovéPole 5"/>
          <p:cNvSpPr txBox="1"/>
          <p:nvPr/>
        </p:nvSpPr>
        <p:spPr>
          <a:xfrm>
            <a:off x="539552" y="404663"/>
            <a:ext cx="54726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Databáze fytocenologických snímků</a:t>
            </a:r>
            <a:endParaRPr lang="cs-CZ" sz="2400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657853"/>
            <a:ext cx="6444208" cy="2049792"/>
          </a:xfrm>
          <a:prstGeom prst="rect">
            <a:avLst/>
          </a:prstGeom>
          <a:effectLst>
            <a:outerShdw blurRad="50800" dist="38100" dir="5400000" sx="101000" sy="101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9267" y="3606699"/>
            <a:ext cx="5459158" cy="3177647"/>
          </a:xfrm>
          <a:prstGeom prst="rect">
            <a:avLst/>
          </a:prstGeom>
          <a:effectLst>
            <a:outerShdw blurRad="50800" dist="38100" dir="5400000" sx="101000" sy="101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956334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611398"/>
            <a:ext cx="3412731" cy="2780928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32656"/>
            <a:ext cx="3858585" cy="3131678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3565869"/>
            <a:ext cx="2236494" cy="2981992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3565869"/>
            <a:ext cx="2232248" cy="2974594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3573266"/>
            <a:ext cx="1595073" cy="2974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9439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3429000"/>
            <a:ext cx="6008500" cy="3011904"/>
          </a:xfrm>
          <a:prstGeom prst="rect">
            <a:avLst/>
          </a:prstGeom>
          <a:effectLst>
            <a:outerShdw blurRad="50800" dist="38100" dir="8100000" sx="101000" sy="101000" algn="tr" rotWithShape="0">
              <a:prstClr val="black">
                <a:alpha val="40000"/>
              </a:prstClr>
            </a:outerShdw>
          </a:effectLst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548680"/>
            <a:ext cx="3993812" cy="3309655"/>
          </a:xfrm>
          <a:prstGeom prst="rect">
            <a:avLst/>
          </a:prstGeom>
          <a:effectLst>
            <a:outerShdw blurRad="50800" dist="38100" dir="8100000" sx="101000" sy="101000" algn="tr" rotWithShape="0">
              <a:prstClr val="black">
                <a:alpha val="40000"/>
              </a:prstClr>
            </a:outerShdw>
          </a:effectLst>
        </p:spPr>
      </p:pic>
      <p:sp>
        <p:nvSpPr>
          <p:cNvPr id="6" name="TextovéPole 5"/>
          <p:cNvSpPr txBox="1"/>
          <p:nvPr/>
        </p:nvSpPr>
        <p:spPr>
          <a:xfrm>
            <a:off x="4644008" y="692696"/>
            <a:ext cx="374441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u="sng" dirty="0" smtClean="0"/>
              <a:t>Klasifikace vegetace: </a:t>
            </a:r>
            <a:r>
              <a:rPr lang="cs-CZ" dirty="0" err="1" smtClean="0"/>
              <a:t>Isomap</a:t>
            </a:r>
            <a:r>
              <a:rPr lang="cs-CZ" dirty="0" smtClean="0"/>
              <a:t>, PAM </a:t>
            </a:r>
            <a:r>
              <a:rPr lang="cs-CZ" dirty="0" smtClean="0">
                <a:sym typeface="Symbol"/>
              </a:rPr>
              <a:t> iterativní přístup maximalizující diskontinuity v primárních datech</a:t>
            </a:r>
          </a:p>
          <a:p>
            <a:endParaRPr lang="cs-CZ" dirty="0">
              <a:sym typeface="Symbol"/>
            </a:endParaRPr>
          </a:p>
          <a:p>
            <a:r>
              <a:rPr lang="cs-CZ" dirty="0" smtClean="0">
                <a:sym typeface="Symbol"/>
              </a:rPr>
              <a:t> distribuce lesních typů na gradientu nadmořské výšky a klimatu (kontinentalita/</a:t>
            </a:r>
            <a:r>
              <a:rPr lang="cs-CZ" dirty="0" err="1" smtClean="0">
                <a:sym typeface="Symbol"/>
              </a:rPr>
              <a:t>oceanita</a:t>
            </a:r>
            <a:r>
              <a:rPr lang="cs-CZ" dirty="0" smtClean="0">
                <a:sym typeface="Symbol"/>
              </a:rPr>
              <a:t>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412491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Pulsatilla</a:t>
            </a:r>
            <a:r>
              <a:rPr lang="cs-CZ" dirty="0" smtClean="0"/>
              <a:t> </a:t>
            </a:r>
            <a:r>
              <a:rPr lang="cs-CZ" dirty="0" err="1" smtClean="0"/>
              <a:t>pratensis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1412776"/>
            <a:ext cx="8363272" cy="4713387"/>
          </a:xfrm>
        </p:spPr>
        <p:txBody>
          <a:bodyPr>
            <a:normAutofit fontScale="47500" lnSpcReduction="20000"/>
          </a:bodyPr>
          <a:lstStyle/>
          <a:p>
            <a:r>
              <a:rPr lang="cs-CZ" dirty="0" smtClean="0"/>
              <a:t>Studium autekologie silně ohroženého druhu: </a:t>
            </a:r>
          </a:p>
          <a:p>
            <a:pPr lvl="1"/>
            <a:r>
              <a:rPr lang="cs-CZ" dirty="0" smtClean="0"/>
              <a:t>produkce semen, klíčení semen, vzcházení a přežívání semenáčků za různých podmínek (různé koncentrace N, různé typy narušování), </a:t>
            </a:r>
          </a:p>
          <a:p>
            <a:pPr lvl="1"/>
            <a:r>
              <a:rPr lang="cs-CZ" dirty="0" smtClean="0"/>
              <a:t>vliv abiotických podmínek</a:t>
            </a:r>
          </a:p>
          <a:p>
            <a:pPr lvl="1"/>
            <a:r>
              <a:rPr lang="cs-CZ" dirty="0" smtClean="0"/>
              <a:t>vliv biotických činitelů – monofágní bejlomorka </a:t>
            </a:r>
            <a:r>
              <a:rPr lang="cs-CZ" i="1" dirty="0" err="1" smtClean="0"/>
              <a:t>Dasineura</a:t>
            </a:r>
            <a:r>
              <a:rPr lang="cs-CZ" i="1" dirty="0" smtClean="0"/>
              <a:t> </a:t>
            </a:r>
            <a:r>
              <a:rPr lang="cs-CZ" i="1" dirty="0" err="1" smtClean="0"/>
              <a:t>pulsatillae</a:t>
            </a:r>
            <a:endParaRPr lang="cs-CZ" i="1" dirty="0" smtClean="0"/>
          </a:p>
          <a:p>
            <a:endParaRPr lang="cs-CZ" dirty="0" smtClean="0"/>
          </a:p>
          <a:p>
            <a:endParaRPr lang="cs-CZ" dirty="0"/>
          </a:p>
          <a:p>
            <a:r>
              <a:rPr lang="cs-CZ" dirty="0" smtClean="0"/>
              <a:t>Nejdůležitější výstupy: </a:t>
            </a:r>
          </a:p>
          <a:p>
            <a:endParaRPr lang="cs-CZ" dirty="0" smtClean="0"/>
          </a:p>
          <a:p>
            <a:r>
              <a:rPr lang="cs-CZ" dirty="0" err="1" smtClean="0"/>
              <a:t>Jiras</a:t>
            </a:r>
            <a:r>
              <a:rPr lang="cs-CZ" dirty="0" smtClean="0"/>
              <a:t> </a:t>
            </a:r>
            <a:r>
              <a:rPr lang="cs-CZ" dirty="0"/>
              <a:t>P., Skuhravá M., </a:t>
            </a:r>
            <a:r>
              <a:rPr lang="cs-CZ" u="sng" dirty="0"/>
              <a:t>Karlík P.</a:t>
            </a:r>
            <a:r>
              <a:rPr lang="cs-CZ" dirty="0"/>
              <a:t> (2010): Bejlomorka koniklecová (</a:t>
            </a:r>
            <a:r>
              <a:rPr lang="cs-CZ" dirty="0" err="1"/>
              <a:t>Dasineura</a:t>
            </a:r>
            <a:r>
              <a:rPr lang="cs-CZ" dirty="0"/>
              <a:t> </a:t>
            </a:r>
            <a:r>
              <a:rPr lang="cs-CZ" dirty="0" err="1"/>
              <a:t>pulsatillae</a:t>
            </a:r>
            <a:r>
              <a:rPr lang="cs-CZ" dirty="0"/>
              <a:t>) a další druhy hmyzu vyvíjející se v souplodích koniklece lučního českého (</a:t>
            </a:r>
            <a:r>
              <a:rPr lang="cs-CZ" dirty="0" err="1"/>
              <a:t>Pulsatilla</a:t>
            </a:r>
            <a:r>
              <a:rPr lang="cs-CZ" dirty="0"/>
              <a:t> </a:t>
            </a:r>
            <a:r>
              <a:rPr lang="cs-CZ" dirty="0" err="1"/>
              <a:t>pratensis</a:t>
            </a:r>
            <a:r>
              <a:rPr lang="cs-CZ" dirty="0"/>
              <a:t> </a:t>
            </a:r>
            <a:r>
              <a:rPr lang="cs-CZ" dirty="0" err="1"/>
              <a:t>subsp</a:t>
            </a:r>
            <a:r>
              <a:rPr lang="cs-CZ" dirty="0"/>
              <a:t>. </a:t>
            </a:r>
            <a:r>
              <a:rPr lang="cs-CZ" dirty="0" err="1"/>
              <a:t>bohemica</a:t>
            </a:r>
            <a:r>
              <a:rPr lang="cs-CZ" dirty="0"/>
              <a:t>) v přírodních památkách Na horách a Pitkovická stráň ve středních Čechách. – Bohemia </a:t>
            </a:r>
            <a:r>
              <a:rPr lang="cs-CZ" dirty="0" err="1"/>
              <a:t>centralis</a:t>
            </a:r>
            <a:r>
              <a:rPr lang="cs-CZ" dirty="0"/>
              <a:t>, Praha, 30: 251–264</a:t>
            </a:r>
            <a:r>
              <a:rPr lang="cs-CZ" dirty="0" smtClean="0"/>
              <a:t>.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u="sng" dirty="0" err="1"/>
              <a:t>Bochenková</a:t>
            </a:r>
            <a:r>
              <a:rPr lang="cs-CZ" u="sng" dirty="0"/>
              <a:t> M.</a:t>
            </a:r>
            <a:r>
              <a:rPr lang="cs-CZ" dirty="0"/>
              <a:t>, Hejcman M., </a:t>
            </a:r>
            <a:r>
              <a:rPr lang="cs-CZ" u="sng" dirty="0"/>
              <a:t>Karlík P.</a:t>
            </a:r>
            <a:r>
              <a:rPr lang="cs-CZ" dirty="0"/>
              <a:t> (2012): </a:t>
            </a:r>
            <a:r>
              <a:rPr lang="cs-CZ" dirty="0" err="1"/>
              <a:t>Effect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plant </a:t>
            </a:r>
            <a:r>
              <a:rPr lang="cs-CZ" dirty="0" err="1"/>
              <a:t>community</a:t>
            </a:r>
            <a:r>
              <a:rPr lang="cs-CZ" dirty="0"/>
              <a:t> on </a:t>
            </a:r>
            <a:r>
              <a:rPr lang="cs-CZ" dirty="0" err="1"/>
              <a:t>recruitment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Pulsatilla</a:t>
            </a:r>
            <a:r>
              <a:rPr lang="cs-CZ" dirty="0"/>
              <a:t> </a:t>
            </a:r>
            <a:r>
              <a:rPr lang="cs-CZ" dirty="0" err="1"/>
              <a:t>pratensis</a:t>
            </a:r>
            <a:r>
              <a:rPr lang="cs-CZ" dirty="0"/>
              <a:t> in dry </a:t>
            </a:r>
            <a:r>
              <a:rPr lang="cs-CZ" dirty="0" err="1"/>
              <a:t>grassland</a:t>
            </a:r>
            <a:r>
              <a:rPr lang="cs-CZ" dirty="0"/>
              <a:t>. ­– </a:t>
            </a:r>
            <a:r>
              <a:rPr lang="cs-CZ" dirty="0" err="1"/>
              <a:t>Scientia</a:t>
            </a:r>
            <a:r>
              <a:rPr lang="cs-CZ" dirty="0"/>
              <a:t> </a:t>
            </a:r>
            <a:r>
              <a:rPr lang="cs-CZ" dirty="0" err="1"/>
              <a:t>Agriculturae</a:t>
            </a:r>
            <a:r>
              <a:rPr lang="cs-CZ" dirty="0"/>
              <a:t> </a:t>
            </a:r>
            <a:r>
              <a:rPr lang="cs-CZ" dirty="0" err="1"/>
              <a:t>Bohemica</a:t>
            </a:r>
            <a:r>
              <a:rPr lang="cs-CZ" dirty="0"/>
              <a:t> 43(4): 127–133.</a:t>
            </a:r>
          </a:p>
          <a:p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r>
              <a:rPr lang="cs-CZ" dirty="0" smtClean="0"/>
              <a:t>Spolupráce s: Kat. </a:t>
            </a:r>
            <a:r>
              <a:rPr lang="cs-CZ" dirty="0" err="1" smtClean="0"/>
              <a:t>Ekol</a:t>
            </a:r>
            <a:r>
              <a:rPr lang="cs-CZ" dirty="0" smtClean="0"/>
              <a:t>. FŽP (Michal </a:t>
            </a:r>
            <a:r>
              <a:rPr lang="cs-CZ" dirty="0"/>
              <a:t>H</a:t>
            </a:r>
            <a:r>
              <a:rPr lang="cs-CZ" dirty="0" smtClean="0"/>
              <a:t>ejcman) a Marcelou Skuhravou (entomologie)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19160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57759"/>
            <a:ext cx="4224246" cy="3166568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6" y="162129"/>
            <a:ext cx="4224248" cy="3166568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429000"/>
            <a:ext cx="4224246" cy="3166567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5" y="3460124"/>
            <a:ext cx="4182727" cy="3135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3024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893508"/>
            <a:ext cx="3456384" cy="66328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1800" dirty="0" smtClean="0"/>
              <a:t>Podbabské skály </a:t>
            </a:r>
            <a:r>
              <a:rPr lang="cs-CZ" sz="1800" dirty="0" smtClean="0">
                <a:sym typeface="Symbol"/>
              </a:rPr>
              <a:t> n</a:t>
            </a:r>
            <a:r>
              <a:rPr lang="cs-CZ" sz="1800" dirty="0" smtClean="0"/>
              <a:t>ová lokalita </a:t>
            </a:r>
            <a:r>
              <a:rPr lang="cs-CZ" sz="1800" i="1" dirty="0" err="1" smtClean="0"/>
              <a:t>Pulsatilla</a:t>
            </a:r>
            <a:r>
              <a:rPr lang="cs-CZ" sz="1800" i="1" dirty="0" smtClean="0"/>
              <a:t> </a:t>
            </a:r>
            <a:r>
              <a:rPr lang="cs-CZ" sz="1800" i="1" dirty="0" err="1" smtClean="0"/>
              <a:t>pratensis</a:t>
            </a:r>
            <a:r>
              <a:rPr lang="cs-CZ" sz="1800" i="1" dirty="0" smtClean="0"/>
              <a:t> </a:t>
            </a:r>
            <a:r>
              <a:rPr lang="cs-CZ" sz="1800" dirty="0" smtClean="0"/>
              <a:t> v Praze!</a:t>
            </a:r>
            <a:endParaRPr lang="cs-CZ" sz="18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908720"/>
            <a:ext cx="2813974" cy="3751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772816"/>
            <a:ext cx="3107668" cy="4143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836712"/>
            <a:ext cx="2232248" cy="297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4005064"/>
            <a:ext cx="3419872" cy="2565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96139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Problematika bříz ze skupiny </a:t>
            </a:r>
            <a:r>
              <a:rPr lang="cs-CZ" dirty="0" err="1" smtClean="0"/>
              <a:t>Betula</a:t>
            </a:r>
            <a:r>
              <a:rPr lang="cs-CZ" dirty="0" smtClean="0"/>
              <a:t> </a:t>
            </a:r>
            <a:r>
              <a:rPr lang="cs-CZ" dirty="0" err="1" smtClean="0"/>
              <a:t>pubescens</a:t>
            </a:r>
            <a:r>
              <a:rPr lang="cs-CZ" dirty="0" smtClean="0"/>
              <a:t> </a:t>
            </a:r>
            <a:r>
              <a:rPr lang="cs-CZ" dirty="0" err="1" smtClean="0"/>
              <a:t>agg</a:t>
            </a:r>
            <a:r>
              <a:rPr lang="cs-CZ" dirty="0" smtClean="0"/>
              <a:t>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cs-CZ" dirty="0" smtClean="0"/>
              <a:t>Studium taxonomie, ekologie a lesnických aplikací</a:t>
            </a:r>
          </a:p>
          <a:p>
            <a:r>
              <a:rPr lang="cs-CZ" dirty="0" smtClean="0"/>
              <a:t>Metody: průtoková </a:t>
            </a:r>
            <a:r>
              <a:rPr lang="cs-CZ" dirty="0" err="1" smtClean="0"/>
              <a:t>cytometrie</a:t>
            </a:r>
            <a:r>
              <a:rPr lang="cs-CZ" dirty="0" smtClean="0"/>
              <a:t>, analýza DNA (ISSR), </a:t>
            </a:r>
            <a:r>
              <a:rPr lang="cs-CZ" dirty="0" err="1" smtClean="0"/>
              <a:t>morfometrika</a:t>
            </a:r>
            <a:r>
              <a:rPr lang="cs-CZ" dirty="0" smtClean="0"/>
              <a:t> (klasická x geometrická), pokusné výsevy, záchrana genofondu (in vitro – </a:t>
            </a:r>
            <a:r>
              <a:rPr lang="cs-CZ" dirty="0" err="1" smtClean="0"/>
              <a:t>Betula</a:t>
            </a:r>
            <a:r>
              <a:rPr lang="cs-CZ" dirty="0" smtClean="0"/>
              <a:t> </a:t>
            </a:r>
            <a:r>
              <a:rPr lang="cs-CZ" dirty="0" err="1" smtClean="0"/>
              <a:t>oycoviensis</a:t>
            </a:r>
            <a:r>
              <a:rPr lang="cs-CZ" dirty="0" smtClean="0"/>
              <a:t>) </a:t>
            </a:r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r>
              <a:rPr lang="cs-CZ" dirty="0" smtClean="0"/>
              <a:t>Výstupy např.:</a:t>
            </a:r>
          </a:p>
          <a:p>
            <a:r>
              <a:rPr lang="cs-CZ" dirty="0"/>
              <a:t>Ešnerová J., </a:t>
            </a:r>
            <a:r>
              <a:rPr lang="cs-CZ" u="sng" dirty="0"/>
              <a:t>Karlík P.</a:t>
            </a:r>
            <a:r>
              <a:rPr lang="cs-CZ" dirty="0"/>
              <a:t>, Zahradník D., </a:t>
            </a:r>
            <a:r>
              <a:rPr lang="cs-CZ" dirty="0" err="1"/>
              <a:t>Koňasová</a:t>
            </a:r>
            <a:r>
              <a:rPr lang="cs-CZ" dirty="0"/>
              <a:t> T., Stejskal J., Baláš M., </a:t>
            </a:r>
            <a:r>
              <a:rPr lang="cs-CZ" dirty="0" err="1"/>
              <a:t>Rašáková</a:t>
            </a:r>
            <a:r>
              <a:rPr lang="cs-CZ" dirty="0"/>
              <a:t> N., </a:t>
            </a:r>
            <a:r>
              <a:rPr lang="cs-CZ" dirty="0" err="1"/>
              <a:t>Stacho</a:t>
            </a:r>
            <a:r>
              <a:rPr lang="cs-CZ" dirty="0"/>
              <a:t> J., </a:t>
            </a:r>
            <a:r>
              <a:rPr lang="cs-CZ" u="sng" dirty="0" err="1"/>
              <a:t>Vítámvás</a:t>
            </a:r>
            <a:r>
              <a:rPr lang="cs-CZ" u="sng" dirty="0"/>
              <a:t> J.</a:t>
            </a:r>
            <a:r>
              <a:rPr lang="cs-CZ" dirty="0"/>
              <a:t>, Lukášová M., Kuneš I. (2012): Morfologická variabilita rodu bříza (</a:t>
            </a:r>
            <a:r>
              <a:rPr lang="cs-CZ" dirty="0" err="1"/>
              <a:t>Betula</a:t>
            </a:r>
            <a:r>
              <a:rPr lang="cs-CZ" dirty="0"/>
              <a:t> L.) v Krkonoších se zaměřením na tetraploidní zástupce</a:t>
            </a:r>
            <a:r>
              <a:rPr lang="cs-CZ" dirty="0" smtClean="0"/>
              <a:t>.– </a:t>
            </a:r>
            <a:r>
              <a:rPr lang="cs-CZ" dirty="0"/>
              <a:t>Zprávy lesnického výzkumu 57(2): 112–125</a:t>
            </a:r>
            <a:r>
              <a:rPr lang="cs-CZ" dirty="0" smtClean="0"/>
              <a:t>.</a:t>
            </a:r>
            <a:endParaRPr lang="cs-CZ" dirty="0"/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r>
              <a:rPr lang="cs-CZ" dirty="0" smtClean="0"/>
              <a:t>Spolupráce zejména s KPL (Ivan Kuneš a kol.) a Katedrou botanika </a:t>
            </a:r>
            <a:r>
              <a:rPr lang="cs-CZ" dirty="0" err="1" smtClean="0"/>
              <a:t>PřF</a:t>
            </a:r>
            <a:r>
              <a:rPr lang="cs-CZ" dirty="0" smtClean="0"/>
              <a:t> UK (Tomáš </a:t>
            </a:r>
            <a:r>
              <a:rPr lang="cs-CZ" dirty="0" err="1" smtClean="0"/>
              <a:t>Fér</a:t>
            </a:r>
            <a:r>
              <a:rPr lang="cs-CZ" dirty="0" smtClean="0"/>
              <a:t> a kol.)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351895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404663"/>
            <a:ext cx="3744417" cy="280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924944"/>
            <a:ext cx="2649971" cy="3533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748843"/>
            <a:ext cx="3622625" cy="2716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260647"/>
            <a:ext cx="2916325" cy="3888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00886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Odraz dávných lidských aktivit v aktuální vegetaci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845024"/>
          </a:xfrm>
        </p:spPr>
        <p:txBody>
          <a:bodyPr>
            <a:normAutofit fontScale="55000" lnSpcReduction="20000"/>
          </a:bodyPr>
          <a:lstStyle/>
          <a:p>
            <a:r>
              <a:rPr lang="cs-CZ" dirty="0" smtClean="0"/>
              <a:t>Výzkum zaniklých středověkých vesnic – vegetace, koncept „</a:t>
            </a:r>
            <a:r>
              <a:rPr lang="cs-CZ" dirty="0" err="1" smtClean="0"/>
              <a:t>ancient</a:t>
            </a:r>
            <a:r>
              <a:rPr lang="cs-CZ" dirty="0" smtClean="0"/>
              <a:t> </a:t>
            </a:r>
            <a:r>
              <a:rPr lang="cs-CZ" dirty="0" err="1" smtClean="0"/>
              <a:t>forest</a:t>
            </a:r>
            <a:r>
              <a:rPr lang="cs-CZ" dirty="0" smtClean="0"/>
              <a:t> species“</a:t>
            </a:r>
          </a:p>
          <a:p>
            <a:r>
              <a:rPr lang="cs-CZ" dirty="0" smtClean="0"/>
              <a:t>Výzkum </a:t>
            </a:r>
            <a:r>
              <a:rPr lang="cs-CZ" i="1" u="sng" dirty="0" smtClean="0"/>
              <a:t>Vinca minor </a:t>
            </a:r>
            <a:r>
              <a:rPr lang="cs-CZ" dirty="0" smtClean="0"/>
              <a:t>– populační biologie, genetika a ekologie</a:t>
            </a:r>
          </a:p>
          <a:p>
            <a:r>
              <a:rPr lang="cs-CZ" dirty="0" smtClean="0"/>
              <a:t>Krajinná archeologie (interpretace starých map, </a:t>
            </a:r>
            <a:r>
              <a:rPr lang="cs-CZ" dirty="0" err="1" smtClean="0"/>
              <a:t>land</a:t>
            </a:r>
            <a:r>
              <a:rPr lang="cs-CZ" dirty="0"/>
              <a:t> </a:t>
            </a:r>
            <a:r>
              <a:rPr lang="cs-CZ" dirty="0" smtClean="0"/>
              <a:t>use)</a:t>
            </a:r>
          </a:p>
          <a:p>
            <a:r>
              <a:rPr lang="cs-CZ" dirty="0" smtClean="0"/>
              <a:t>Analýzy semenné banky (pohřbená vegetace, migrace rostlin) </a:t>
            </a:r>
            <a:r>
              <a:rPr lang="cs-CZ" dirty="0" smtClean="0">
                <a:sym typeface="Symbol"/>
              </a:rPr>
              <a:t> skleník </a:t>
            </a:r>
            <a:r>
              <a:rPr lang="cs-CZ" dirty="0" err="1" smtClean="0"/>
              <a:t>Truba</a:t>
            </a:r>
            <a:endParaRPr lang="cs-CZ" dirty="0" smtClean="0"/>
          </a:p>
          <a:p>
            <a:endParaRPr lang="cs-CZ" dirty="0"/>
          </a:p>
          <a:p>
            <a:pPr marL="0" indent="0">
              <a:buNone/>
            </a:pPr>
            <a:r>
              <a:rPr lang="cs-CZ" dirty="0" smtClean="0"/>
              <a:t>Výstupy např.: </a:t>
            </a:r>
          </a:p>
          <a:p>
            <a:r>
              <a:rPr lang="cs-CZ" dirty="0"/>
              <a:t>Hejcman M., </a:t>
            </a:r>
            <a:r>
              <a:rPr lang="cs-CZ" u="sng" dirty="0"/>
              <a:t>Karlík P.</a:t>
            </a:r>
            <a:r>
              <a:rPr lang="cs-CZ" dirty="0"/>
              <a:t>, Ondráček J. &amp; </a:t>
            </a:r>
            <a:r>
              <a:rPr lang="cs-CZ" dirty="0" err="1"/>
              <a:t>Klír</a:t>
            </a:r>
            <a:r>
              <a:rPr lang="cs-CZ" dirty="0"/>
              <a:t> T. (2013): </a:t>
            </a:r>
            <a:r>
              <a:rPr lang="cs-CZ" dirty="0" err="1"/>
              <a:t>Short</a:t>
            </a:r>
            <a:r>
              <a:rPr lang="cs-CZ" dirty="0"/>
              <a:t>-term medieval settlement </a:t>
            </a:r>
            <a:r>
              <a:rPr lang="cs-CZ" dirty="0" err="1"/>
              <a:t>activities</a:t>
            </a:r>
            <a:r>
              <a:rPr lang="cs-CZ" dirty="0"/>
              <a:t> </a:t>
            </a:r>
            <a:r>
              <a:rPr lang="cs-CZ" dirty="0" err="1"/>
              <a:t>irreversibly</a:t>
            </a:r>
            <a:r>
              <a:rPr lang="cs-CZ" dirty="0"/>
              <a:t> </a:t>
            </a:r>
            <a:r>
              <a:rPr lang="cs-CZ" dirty="0" err="1"/>
              <a:t>changed</a:t>
            </a:r>
            <a:r>
              <a:rPr lang="cs-CZ" dirty="0"/>
              <a:t> </a:t>
            </a:r>
            <a:r>
              <a:rPr lang="cs-CZ" dirty="0" err="1"/>
              <a:t>forest</a:t>
            </a:r>
            <a:r>
              <a:rPr lang="cs-CZ" dirty="0"/>
              <a:t> </a:t>
            </a:r>
            <a:r>
              <a:rPr lang="cs-CZ" dirty="0" err="1"/>
              <a:t>soils</a:t>
            </a:r>
            <a:r>
              <a:rPr lang="cs-CZ" dirty="0"/>
              <a:t> and </a:t>
            </a:r>
            <a:r>
              <a:rPr lang="cs-CZ" dirty="0" err="1"/>
              <a:t>vegetation</a:t>
            </a:r>
            <a:r>
              <a:rPr lang="cs-CZ" dirty="0"/>
              <a:t> in </a:t>
            </a:r>
            <a:r>
              <a:rPr lang="cs-CZ" dirty="0" err="1"/>
              <a:t>Central</a:t>
            </a:r>
            <a:r>
              <a:rPr lang="cs-CZ" dirty="0"/>
              <a:t> </a:t>
            </a:r>
            <a:r>
              <a:rPr lang="cs-CZ" dirty="0" err="1"/>
              <a:t>Europe</a:t>
            </a:r>
            <a:r>
              <a:rPr lang="cs-CZ" dirty="0"/>
              <a:t>. – </a:t>
            </a:r>
            <a:r>
              <a:rPr lang="cs-CZ" dirty="0" err="1"/>
              <a:t>Ecosystems</a:t>
            </a:r>
            <a:r>
              <a:rPr lang="cs-CZ" dirty="0"/>
              <a:t>. DOI: 10.1007/s10021-013-9638-3</a:t>
            </a:r>
            <a:r>
              <a:rPr lang="cs-CZ" dirty="0" smtClean="0"/>
              <a:t>.</a:t>
            </a:r>
          </a:p>
          <a:p>
            <a:endParaRPr lang="cs-CZ" dirty="0"/>
          </a:p>
          <a:p>
            <a:endParaRPr lang="cs-CZ" dirty="0" smtClean="0"/>
          </a:p>
          <a:p>
            <a:r>
              <a:rPr lang="cs-CZ" dirty="0" smtClean="0"/>
              <a:t>Spolupráce s: Kat. </a:t>
            </a:r>
            <a:r>
              <a:rPr lang="cs-CZ" dirty="0" err="1" smtClean="0"/>
              <a:t>Ekol</a:t>
            </a:r>
            <a:r>
              <a:rPr lang="cs-CZ" dirty="0" smtClean="0"/>
              <a:t>. FŽP (Michal Hejcman), Kat. </a:t>
            </a:r>
            <a:r>
              <a:rPr lang="cs-CZ" dirty="0" err="1" smtClean="0"/>
              <a:t>biotech</a:t>
            </a:r>
            <a:r>
              <a:rPr lang="cs-CZ" dirty="0" smtClean="0"/>
              <a:t>. úprav krajiny FŽP (Kristina Molnárová, Lukáš Pospíšil), FTS (Petra Čepková </a:t>
            </a:r>
            <a:r>
              <a:rPr lang="cs-CZ" dirty="0" smtClean="0">
                <a:sym typeface="Symbol"/>
              </a:rPr>
              <a:t></a:t>
            </a:r>
            <a:r>
              <a:rPr lang="cs-CZ" dirty="0" smtClean="0"/>
              <a:t> genetika), Kat. bot. </a:t>
            </a:r>
            <a:r>
              <a:rPr lang="cs-CZ" dirty="0" err="1" smtClean="0"/>
              <a:t>PřF</a:t>
            </a:r>
            <a:r>
              <a:rPr lang="cs-CZ" dirty="0" smtClean="0"/>
              <a:t> JU (Petra Houfková – paleobotanika…), Kat. arch. FF UK</a:t>
            </a:r>
            <a:r>
              <a:rPr lang="cs-CZ" dirty="0"/>
              <a:t> </a:t>
            </a:r>
            <a:r>
              <a:rPr lang="cs-CZ" dirty="0" smtClean="0"/>
              <a:t>a dalšími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469833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5654" y="2276872"/>
            <a:ext cx="2548329" cy="3397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601129"/>
            <a:ext cx="2391055" cy="3187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395536" y="404664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smtClean="0"/>
              <a:t>Vinca minor </a:t>
            </a:r>
            <a:r>
              <a:rPr lang="cs-CZ" dirty="0" smtClean="0"/>
              <a:t>v zaniklých sídlech</a:t>
            </a:r>
            <a:endParaRPr lang="cs-CZ" i="1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80728"/>
            <a:ext cx="4090343" cy="306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3501008"/>
            <a:ext cx="2332294" cy="3109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69833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980728"/>
            <a:ext cx="7090520" cy="5318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69833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Biodiversita lesní vegetace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cs-CZ" dirty="0" smtClean="0"/>
              <a:t>Dlouhodobá dynamika lesní </a:t>
            </a:r>
            <a:r>
              <a:rPr lang="cs-CZ" dirty="0" smtClean="0"/>
              <a:t>vegetace </a:t>
            </a:r>
            <a:r>
              <a:rPr lang="cs-CZ" dirty="0" smtClean="0"/>
              <a:t>(opakování starých fytocenologických </a:t>
            </a:r>
            <a:r>
              <a:rPr lang="cs-CZ" dirty="0" smtClean="0"/>
              <a:t>snímků z 50. let; </a:t>
            </a:r>
            <a:r>
              <a:rPr lang="cs-CZ" dirty="0" smtClean="0"/>
              <a:t>trvalé plochy od r. </a:t>
            </a:r>
            <a:r>
              <a:rPr lang="cs-CZ" dirty="0" smtClean="0"/>
              <a:t>1993) </a:t>
            </a:r>
            <a:r>
              <a:rPr lang="cs-CZ" dirty="0" smtClean="0">
                <a:sym typeface="Symbol"/>
              </a:rPr>
              <a:t> Český kras, Křivoklátsko</a:t>
            </a:r>
            <a:endParaRPr lang="cs-CZ" dirty="0" smtClean="0"/>
          </a:p>
          <a:p>
            <a:r>
              <a:rPr lang="cs-CZ" dirty="0" smtClean="0"/>
              <a:t>Experimentální obnova středního a nízkého lesa (Český kras)</a:t>
            </a:r>
          </a:p>
          <a:p>
            <a:endParaRPr lang="cs-CZ" dirty="0" smtClean="0"/>
          </a:p>
          <a:p>
            <a:r>
              <a:rPr lang="cs-CZ" dirty="0" smtClean="0"/>
              <a:t>Výstupy např.:</a:t>
            </a:r>
            <a:endParaRPr lang="cs-CZ" dirty="0" smtClean="0">
              <a:solidFill>
                <a:srgbClr val="FF0000"/>
              </a:solidFill>
            </a:endParaRPr>
          </a:p>
          <a:p>
            <a:r>
              <a:rPr lang="cs-CZ" dirty="0"/>
              <a:t>Štefánek M., </a:t>
            </a:r>
            <a:r>
              <a:rPr lang="cs-CZ" u="sng" dirty="0"/>
              <a:t>Karlík P. </a:t>
            </a:r>
            <a:r>
              <a:rPr lang="cs-CZ" dirty="0"/>
              <a:t>(2010): Flóra a náčrt vegetace navržené evropsky významné lokality </a:t>
            </a:r>
            <a:r>
              <a:rPr lang="cs-CZ" dirty="0" err="1"/>
              <a:t>Kačina</a:t>
            </a:r>
            <a:r>
              <a:rPr lang="cs-CZ" dirty="0"/>
              <a:t> – Bohemia </a:t>
            </a:r>
            <a:r>
              <a:rPr lang="cs-CZ" dirty="0" err="1"/>
              <a:t>centralis</a:t>
            </a:r>
            <a:r>
              <a:rPr lang="cs-CZ" dirty="0"/>
              <a:t>, Praha, 30: 175–192</a:t>
            </a:r>
            <a:r>
              <a:rPr lang="cs-CZ" dirty="0" smtClean="0"/>
              <a:t>.</a:t>
            </a:r>
          </a:p>
          <a:p>
            <a:r>
              <a:rPr lang="cs-CZ" dirty="0" smtClean="0"/>
              <a:t>Petřík P., </a:t>
            </a:r>
            <a:r>
              <a:rPr lang="cs-CZ" u="sng" dirty="0" smtClean="0"/>
              <a:t>Černý T.</a:t>
            </a:r>
            <a:r>
              <a:rPr lang="cs-CZ" dirty="0" smtClean="0"/>
              <a:t> et al. (2009): Změny lesní vegetace v závislosti na vlivu zvěře v CHKO a BR Křivoklátsko. </a:t>
            </a:r>
            <a:r>
              <a:rPr lang="cs-CZ" dirty="0" smtClean="0">
                <a:sym typeface="Symbol"/>
              </a:rPr>
              <a:t> Zprávy Čes. Bot. </a:t>
            </a:r>
            <a:r>
              <a:rPr lang="cs-CZ" dirty="0" err="1" smtClean="0">
                <a:sym typeface="Symbol"/>
              </a:rPr>
              <a:t>Společ</a:t>
            </a:r>
            <a:r>
              <a:rPr lang="cs-CZ" dirty="0" smtClean="0">
                <a:sym typeface="Symbol"/>
              </a:rPr>
              <a:t>. 44, Mater. 24: 121135.</a:t>
            </a:r>
          </a:p>
          <a:p>
            <a:endParaRPr lang="cs-CZ" dirty="0"/>
          </a:p>
          <a:p>
            <a:endParaRPr lang="cs-CZ" dirty="0" smtClean="0"/>
          </a:p>
          <a:p>
            <a:r>
              <a:rPr lang="cs-CZ" dirty="0" smtClean="0"/>
              <a:t>Spolupráce: KHÚL (Lubomír Šálek), CHKO Český kras (Tomáš Tichý, Josef Mottl), CHKO Křivoklátsko (Petra Karešová, Josef </a:t>
            </a:r>
            <a:r>
              <a:rPr lang="cs-CZ" dirty="0" err="1" smtClean="0"/>
              <a:t>Somol</a:t>
            </a:r>
            <a:r>
              <a:rPr lang="cs-CZ" dirty="0" smtClean="0"/>
              <a:t>), Botanický ústav AV ČR (Petr Petřík)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95633428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519</TotalTime>
  <Words>887</Words>
  <Application>Microsoft Office PowerPoint</Application>
  <PresentationFormat>Předvádění na obrazovce (4:3)</PresentationFormat>
  <Paragraphs>82</Paragraphs>
  <Slides>20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20</vt:i4>
      </vt:variant>
    </vt:vector>
  </HeadingPairs>
  <TitlesOfParts>
    <vt:vector size="21" baseType="lpstr">
      <vt:lpstr>Motiv systému Office</vt:lpstr>
      <vt:lpstr>Botanika a ekologie na KDŠLD</vt:lpstr>
      <vt:lpstr>Pulsatilla pratensis</vt:lpstr>
      <vt:lpstr>Prezentace aplikace PowerPoint</vt:lpstr>
      <vt:lpstr>Problematika bříz ze skupiny Betula pubescens agg.</vt:lpstr>
      <vt:lpstr>Prezentace aplikace PowerPoint</vt:lpstr>
      <vt:lpstr>Odraz dávných lidských aktivit v aktuální vegetaci</vt:lpstr>
      <vt:lpstr>Prezentace aplikace PowerPoint</vt:lpstr>
      <vt:lpstr>Prezentace aplikace PowerPoint</vt:lpstr>
      <vt:lpstr>Biodiversita lesní vegetace</vt:lpstr>
      <vt:lpstr>Prezentace aplikace PowerPoint</vt:lpstr>
      <vt:lpstr>Český kras - Voskop</vt:lpstr>
      <vt:lpstr>Prezentace aplikace PowerPoint</vt:lpstr>
      <vt:lpstr>Biodiversita nelesní vegetace</vt:lpstr>
      <vt:lpstr>Ohrožené suchomilné trávníky na Křivoklátsku</vt:lpstr>
      <vt:lpstr>Temperátní opadavé a smíšené lesy Korejského poloostrova</vt:lpstr>
      <vt:lpstr>Zaměření na přírodní/přirozené lesy a lesy vzniklé spontánní sukcesí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projektů na KDŠLD</dc:title>
  <dc:creator>karlik</dc:creator>
  <cp:lastModifiedBy>karlik</cp:lastModifiedBy>
  <cp:revision>32</cp:revision>
  <dcterms:created xsi:type="dcterms:W3CDTF">2013-11-13T19:07:08Z</dcterms:created>
  <dcterms:modified xsi:type="dcterms:W3CDTF">2013-11-18T13:50:28Z</dcterms:modified>
</cp:coreProperties>
</file>